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3.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6" r:id="rId7"/>
  </p:sldMasterIdLst>
  <p:notesMasterIdLst>
    <p:notesMasterId r:id="rId18"/>
  </p:notesMasterIdLst>
  <p:handoutMasterIdLst>
    <p:handoutMasterId r:id="rId19"/>
  </p:handoutMasterIdLst>
  <p:sldIdLst>
    <p:sldId id="912" r:id="rId8"/>
    <p:sldId id="913" r:id="rId9"/>
    <p:sldId id="916" r:id="rId10"/>
    <p:sldId id="933" r:id="rId11"/>
    <p:sldId id="934" r:id="rId12"/>
    <p:sldId id="935" r:id="rId13"/>
    <p:sldId id="929" r:id="rId14"/>
    <p:sldId id="930" r:id="rId15"/>
    <p:sldId id="931" r:id="rId16"/>
    <p:sldId id="906" r:id="rId17"/>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2048" autoAdjust="0"/>
  </p:normalViewPr>
  <p:slideViewPr>
    <p:cSldViewPr snapToGrid="0">
      <p:cViewPr varScale="1">
        <p:scale>
          <a:sx n="65" d="100"/>
          <a:sy n="65" d="100"/>
        </p:scale>
        <p:origin x="900" y="72"/>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1/15/2015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1/15/2015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F4ED0980-F356-492E-AEE0-341D5AB7B1F8}" type="datetime1">
              <a:rPr lang="en-US" smtClean="0">
                <a:solidFill>
                  <a:prstClr val="black"/>
                </a:solidFill>
              </a:rPr>
              <a:pPr/>
              <a:t>1/15/2015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66544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1/15/2015</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619802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a:p>
        </p:txBody>
      </p:sp>
      <p:sp>
        <p:nvSpPr>
          <p:cNvPr id="4" name="Date Placeholder 3"/>
          <p:cNvSpPr>
            <a:spLocks noGrp="1"/>
          </p:cNvSpPr>
          <p:nvPr>
            <p:ph type="dt" idx="10"/>
          </p:nvPr>
        </p:nvSpPr>
        <p:spPr/>
        <p:txBody>
          <a:bodyPr/>
          <a:lstStyle/>
          <a:p>
            <a:fld id="{9F6C2A45-62A9-453C-B1A0-E9BD4232256A}" type="datetime1">
              <a:rPr lang="en-US" smtClean="0">
                <a:solidFill>
                  <a:prstClr val="black"/>
                </a:solidFill>
              </a:rPr>
              <a:pPr/>
              <a:t>1/15/2015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387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1/15/2015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10</a:t>
            </a:fld>
            <a:endParaRPr lang="en-US" dirty="0"/>
          </a:p>
        </p:txBody>
      </p:sp>
    </p:spTree>
    <p:extLst>
      <p:ext uri="{BB962C8B-B14F-4D97-AF65-F5344CB8AC3E}">
        <p14:creationId xmlns:p14="http://schemas.microsoft.com/office/powerpoint/2010/main" val="24383631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028721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24485377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277656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925698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2181879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4294602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76797597"/>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28695002"/>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942650284"/>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480294588"/>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61917082"/>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7506399"/>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78436657"/>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36439398"/>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76048141"/>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11201616"/>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1690456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25467626"/>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7741487"/>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3907069272"/>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497782755"/>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879121921"/>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4107803506"/>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801434410"/>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974407119"/>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074901323"/>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338372505"/>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113893"/>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2464715"/>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442963"/>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2681519"/>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80866757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613738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246003791"/>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96426186"/>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3950945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47893921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37872943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78352894"/>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4026194"/>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461462324"/>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892816712"/>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962897224"/>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12619420"/>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877590"/>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70948885"/>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9763101"/>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87244289"/>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7243269"/>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284911237"/>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8106289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698816717"/>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6217387"/>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3901170"/>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216732525"/>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3429755650"/>
      </p:ext>
    </p:extLst>
  </p:cSld>
  <p:clrMapOvr>
    <a:masterClrMapping/>
  </p:clrMapOvr>
  <p:transition>
    <p:fade/>
  </p:transition>
  <p:timing>
    <p:tnLst>
      <p:par>
        <p:cTn id="1" dur="indefinite" restart="never" nodeType="tmRoot"/>
      </p:par>
    </p:tnLst>
  </p:timing>
  <p:hf hdr="0"/>
</p:sldLayout>
</file>

<file path=ppt/slideLayouts/slideLayout89.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588582965"/>
      </p:ext>
    </p:extLst>
  </p:cSld>
  <p:clrMapOvr>
    <a:masterClrMapping/>
  </p:clrMapOvr>
  <p:transition>
    <p:fade/>
  </p:transition>
  <p:timing>
    <p:tnLst>
      <p:par>
        <p:cTn id="1" dur="indefinite" restart="never" nodeType="tmRoot"/>
      </p:par>
    </p:tnLst>
  </p:timing>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499800735"/>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554468814"/>
      </p:ext>
    </p:extLst>
  </p:cSld>
  <p:clrMapOvr>
    <a:masterClrMapping/>
  </p:clrMapOvr>
  <p:transition>
    <p:fade/>
  </p:transition>
  <p:timing>
    <p:tnLst>
      <p:par>
        <p:cTn id="1" dur="indefinite" restart="never" nodeType="tmRoot"/>
      </p:par>
    </p:tnLst>
  </p:timing>
  <p:hf hdr="0"/>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99568807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9342706"/>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20438203"/>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theme" Target="../theme/theme2.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slideLayout" Target="../slideLayouts/slideLayout67.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37" Type="http://schemas.openxmlformats.org/officeDocument/2006/relationships/image" Target="../media/image4.png"/><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36" Type="http://schemas.openxmlformats.org/officeDocument/2006/relationships/image" Target="../media/image3.png"/><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slideLayout" Target="../slideLayouts/slideLayout80.xml"/><Relationship Id="rId18" Type="http://schemas.openxmlformats.org/officeDocument/2006/relationships/slideLayout" Target="../slideLayouts/slideLayout85.xml"/><Relationship Id="rId26" Type="http://schemas.openxmlformats.org/officeDocument/2006/relationships/slideLayout" Target="../slideLayouts/slideLayout93.xml"/><Relationship Id="rId3" Type="http://schemas.openxmlformats.org/officeDocument/2006/relationships/slideLayout" Target="../slideLayouts/slideLayout70.xml"/><Relationship Id="rId21" Type="http://schemas.openxmlformats.org/officeDocument/2006/relationships/slideLayout" Target="../slideLayouts/slideLayout88.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5" Type="http://schemas.openxmlformats.org/officeDocument/2006/relationships/slideLayout" Target="../slideLayouts/slideLayout92.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slideLayout" Target="../slideLayouts/slideLayout87.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24" Type="http://schemas.openxmlformats.org/officeDocument/2006/relationships/slideLayout" Target="../slideLayouts/slideLayout91.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23" Type="http://schemas.openxmlformats.org/officeDocument/2006/relationships/slideLayout" Target="../slideLayouts/slideLayout90.xml"/><Relationship Id="rId28" Type="http://schemas.openxmlformats.org/officeDocument/2006/relationships/theme" Target="../theme/theme4.xml"/><Relationship Id="rId10" Type="http://schemas.openxmlformats.org/officeDocument/2006/relationships/slideLayout" Target="../slideLayouts/slideLayout77.xml"/><Relationship Id="rId19" Type="http://schemas.openxmlformats.org/officeDocument/2006/relationships/slideLayout" Target="../slideLayouts/slideLayout86.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slideLayout" Target="../slideLayouts/slideLayout89.xml"/><Relationship Id="rId27" Type="http://schemas.openxmlformats.org/officeDocument/2006/relationships/slideLayout" Target="../slideLayouts/slideLayout9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9" r:id="rId21"/>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962089246"/>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46665098"/>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 id="2147484204" r:id="rId18"/>
    <p:sldLayoutId id="2147484205" r:id="rId19"/>
    <p:sldLayoutId id="2147484206" r:id="rId20"/>
    <p:sldLayoutId id="2147484207" r:id="rId21"/>
    <p:sldLayoutId id="2147484208" r:id="rId22"/>
    <p:sldLayoutId id="2147484209" r:id="rId23"/>
    <p:sldLayoutId id="2147484210" r:id="rId24"/>
    <p:sldLayoutId id="2147484211" r:id="rId25"/>
    <p:sldLayoutId id="2147484212" r:id="rId26"/>
    <p:sldLayoutId id="2147484213" r:id="rId27"/>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3.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6.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73.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3.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3.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Outlook Services Client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060542699"/>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40143498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Office 365 </a:t>
            </a:r>
            <a:r>
              <a:rPr lang="en-US" sz="4400" dirty="0" smtClean="0"/>
              <a:t>APIs for Calendar, Mail and Contacts</a:t>
            </a:r>
            <a:endParaRPr lang="en-US" sz="4400" dirty="0"/>
          </a:p>
        </p:txBody>
      </p:sp>
      <p:sp>
        <p:nvSpPr>
          <p:cNvPr id="7" name="Text Placeholder 6"/>
          <p:cNvSpPr>
            <a:spLocks noGrp="1"/>
          </p:cNvSpPr>
          <p:nvPr>
            <p:ph type="body" sz="quarter" idx="10"/>
          </p:nvPr>
        </p:nvSpPr>
        <p:spPr/>
        <p:txBody>
          <a:bodyPr/>
          <a:lstStyle/>
          <a:p>
            <a:r>
              <a:rPr lang="en-US" sz="3600" dirty="0" smtClean="0"/>
              <a:t>Office 365 APIs </a:t>
            </a:r>
          </a:p>
          <a:p>
            <a:pPr lvl="1"/>
            <a:r>
              <a:rPr lang="en-US" sz="2000" dirty="0" smtClean="0"/>
              <a:t>Mail Message API</a:t>
            </a:r>
            <a:endParaRPr lang="en-US" sz="2000" dirty="0"/>
          </a:p>
          <a:p>
            <a:pPr lvl="1"/>
            <a:r>
              <a:rPr lang="en-US" sz="2000" dirty="0" smtClean="0"/>
              <a:t>Calendar Events API</a:t>
            </a:r>
            <a:endParaRPr lang="en-US" sz="2000" dirty="0"/>
          </a:p>
          <a:p>
            <a:pPr lvl="1"/>
            <a:r>
              <a:rPr lang="en-US" sz="2000" dirty="0" smtClean="0"/>
              <a:t>Contacts API</a:t>
            </a:r>
            <a:endParaRPr lang="en-US" sz="2000" dirty="0"/>
          </a:p>
          <a:p>
            <a:pPr>
              <a:lnSpc>
                <a:spcPct val="150000"/>
              </a:lnSpc>
            </a:pPr>
            <a:r>
              <a:rPr lang="en-US" sz="3600" dirty="0"/>
              <a:t>Office </a:t>
            </a:r>
            <a:r>
              <a:rPr lang="en-US" sz="3600" dirty="0" smtClean="0"/>
              <a:t>365 APIs accessible through REST</a:t>
            </a:r>
          </a:p>
          <a:p>
            <a:pPr lvl="1"/>
            <a:r>
              <a:rPr lang="en-US" sz="1800" b="1" dirty="0"/>
              <a:t>https://</a:t>
            </a:r>
            <a:r>
              <a:rPr lang="en-US" sz="1800" b="1" dirty="0" smtClean="0"/>
              <a:t>outlook.office365.com/api/v1.0/me/messages</a:t>
            </a:r>
            <a:endParaRPr lang="en-US" sz="1800" b="1" dirty="0"/>
          </a:p>
          <a:p>
            <a:pPr lvl="1"/>
            <a:r>
              <a:rPr lang="en-US" sz="1800" b="1" dirty="0"/>
              <a:t>https</a:t>
            </a:r>
            <a:r>
              <a:rPr lang="en-US" sz="1800" b="1" dirty="0" smtClean="0"/>
              <a:t>://outlook.office365.com/api/v1.0/me/events</a:t>
            </a:r>
            <a:endParaRPr lang="en-US" sz="1800" b="1" dirty="0"/>
          </a:p>
          <a:p>
            <a:pPr lvl="1"/>
            <a:r>
              <a:rPr lang="en-US" sz="1800" b="1" dirty="0" smtClean="0"/>
              <a:t>https</a:t>
            </a:r>
            <a:r>
              <a:rPr lang="en-US" sz="1800" b="1" dirty="0"/>
              <a:t>://</a:t>
            </a:r>
            <a:r>
              <a:rPr lang="en-US" sz="1800" b="1" dirty="0" smtClean="0"/>
              <a:t>outlook.office365.com/api/v1.0/me/contacts</a:t>
            </a:r>
          </a:p>
          <a:p>
            <a:pPr>
              <a:lnSpc>
                <a:spcPct val="150000"/>
              </a:lnSpc>
            </a:pPr>
            <a:r>
              <a:rPr lang="en-US" sz="3600" dirty="0" smtClean="0"/>
              <a:t>Office 365 APIs accessible through </a:t>
            </a:r>
            <a:r>
              <a:rPr lang="en-US" sz="3600" dirty="0" err="1" smtClean="0"/>
              <a:t>OutlookServicesClient</a:t>
            </a:r>
            <a:endParaRPr lang="en-US" sz="3600" dirty="0" smtClean="0"/>
          </a:p>
          <a:p>
            <a:pPr lvl="1"/>
            <a:r>
              <a:rPr lang="en-US" sz="2000" dirty="0" smtClean="0"/>
              <a:t>A library which abstracts away sending and receiving REST request</a:t>
            </a:r>
            <a:endParaRPr lang="en-US" sz="2000"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241521023"/>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Contacts</a:t>
            </a:r>
            <a:endParaRPr lang="en-US" dirty="0"/>
          </a:p>
        </p:txBody>
      </p:sp>
      <p:sp>
        <p:nvSpPr>
          <p:cNvPr id="3" name="Text Placeholder 2"/>
          <p:cNvSpPr>
            <a:spLocks noGrp="1"/>
          </p:cNvSpPr>
          <p:nvPr>
            <p:ph type="body" sz="quarter" idx="10"/>
          </p:nvPr>
        </p:nvSpPr>
        <p:spPr/>
        <p:txBody>
          <a:bodyPr/>
          <a:lstStyle/>
          <a:p>
            <a:r>
              <a:rPr lang="en-US" sz="3600" dirty="0"/>
              <a:t>Common API operations</a:t>
            </a:r>
          </a:p>
          <a:p>
            <a:pPr lvl="1"/>
            <a:r>
              <a:rPr lang="en-US" sz="2000" dirty="0" smtClean="0"/>
              <a:t>Reading contacts</a:t>
            </a:r>
          </a:p>
          <a:p>
            <a:pPr lvl="1"/>
            <a:r>
              <a:rPr lang="en-US" sz="2000" dirty="0" smtClean="0"/>
              <a:t>Searching for contacts</a:t>
            </a:r>
          </a:p>
          <a:p>
            <a:pPr lvl="1"/>
            <a:r>
              <a:rPr lang="en-US" sz="2000" dirty="0" smtClean="0"/>
              <a:t>Creating contacts</a:t>
            </a:r>
            <a:endParaRPr lang="en-US" sz="2000" dirty="0"/>
          </a:p>
          <a:p>
            <a:pPr lvl="1"/>
            <a:r>
              <a:rPr lang="en-US" sz="2000" dirty="0"/>
              <a:t>Deleting </a:t>
            </a:r>
            <a:r>
              <a:rPr lang="en-US" sz="2000" dirty="0" smtClean="0"/>
              <a:t>contacts</a:t>
            </a:r>
            <a:endParaRPr lang="en-US" sz="2000" dirty="0"/>
          </a:p>
          <a:p>
            <a:pPr lvl="1"/>
            <a:r>
              <a:rPr lang="en-US" sz="2000" dirty="0"/>
              <a:t>Editing events</a:t>
            </a:r>
          </a:p>
          <a:p>
            <a:endParaRPr lang="en-US" dirty="0"/>
          </a:p>
        </p:txBody>
      </p:sp>
      <p:sp>
        <p:nvSpPr>
          <p:cNvPr id="4" name="Slide Number Placeholder 3"/>
          <p:cNvSpPr>
            <a:spLocks noGrp="1"/>
          </p:cNvSpPr>
          <p:nvPr>
            <p:ph type="sldNum" sz="quarter" idx="12"/>
          </p:nvPr>
        </p:nvSpPr>
        <p:spPr>
          <a:xfrm>
            <a:off x="520700" y="6502297"/>
            <a:ext cx="560686" cy="219456"/>
          </a:xfrm>
        </p:spPr>
        <p:txBody>
          <a:bodyPr/>
          <a:lstStyle/>
          <a:p>
            <a:fld id="{727B4C2D-45E2-4621-8491-2995EB46A674}" type="slidenum">
              <a:rPr lang="en-US" smtClean="0">
                <a:gradFill>
                  <a:gsLst>
                    <a:gs pos="100000">
                      <a:srgbClr val="797A7D"/>
                    </a:gs>
                    <a:gs pos="0">
                      <a:srgbClr val="797A7D"/>
                    </a:gs>
                  </a:gsLst>
                  <a:lin ang="5400000" scaled="0"/>
                </a:gradFill>
              </a:rPr>
              <a:pPr/>
              <a:t>3</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rotWithShape="1">
          <a:blip r:embed="rId2"/>
          <a:srcRect b="21734"/>
          <a:stretch/>
        </p:blipFill>
        <p:spPr>
          <a:xfrm>
            <a:off x="1623317" y="4055168"/>
            <a:ext cx="8293643" cy="2447129"/>
          </a:xfrm>
          <a:prstGeom prst="rect">
            <a:avLst/>
          </a:prstGeom>
          <a:ln>
            <a:solidFill>
              <a:schemeClr val="bg1">
                <a:lumMod val="50000"/>
              </a:schemeClr>
            </a:solidFill>
          </a:ln>
        </p:spPr>
      </p:pic>
      <p:sp>
        <p:nvSpPr>
          <p:cNvPr id="8" name="Rectangle 7"/>
          <p:cNvSpPr/>
          <p:nvPr/>
        </p:nvSpPr>
        <p:spPr bwMode="auto">
          <a:xfrm>
            <a:off x="7454569" y="1945448"/>
            <a:ext cx="2952750" cy="37394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latin typeface="Arial" panose="020B0604020202020204" pitchFamily="34" charset="0"/>
                <a:ea typeface="Segoe UI" pitchFamily="34" charset="0"/>
                <a:cs typeface="Arial" panose="020B0604020202020204" pitchFamily="34" charset="0"/>
              </a:rPr>
              <a:t>Contact</a:t>
            </a:r>
          </a:p>
        </p:txBody>
      </p:sp>
      <p:pic>
        <p:nvPicPr>
          <p:cNvPr id="1026" name="Picture 2" descr="D:\Users\andrew\AppData\Local\Temp\SNAGHTML379cbf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4729" y="2319397"/>
            <a:ext cx="3190875" cy="2809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4492776"/>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Office 365 Exchange REST APIs</a:t>
            </a:r>
            <a:endParaRPr lang="en-US" dirty="0"/>
          </a:p>
        </p:txBody>
      </p:sp>
      <p:sp>
        <p:nvSpPr>
          <p:cNvPr id="5" name="Text Placeholder 4"/>
          <p:cNvSpPr>
            <a:spLocks noGrp="1"/>
          </p:cNvSpPr>
          <p:nvPr>
            <p:ph type="body" sz="quarter" idx="10"/>
          </p:nvPr>
        </p:nvSpPr>
        <p:spPr>
          <a:xfrm>
            <a:off x="554414" y="1459832"/>
            <a:ext cx="11152188" cy="1988237"/>
          </a:xfrm>
        </p:spPr>
        <p:txBody>
          <a:bodyPr/>
          <a:lstStyle/>
          <a:p>
            <a:r>
              <a:rPr lang="en-GB" sz="1800" dirty="0"/>
              <a:t>https://</a:t>
            </a:r>
            <a:r>
              <a:rPr lang="en-GB" sz="1800" dirty="0" smtClean="0"/>
              <a:t>outlook.office365.com/api/v1.0/me/rootFolder </a:t>
            </a:r>
            <a:endParaRPr lang="en-GB" sz="1800" dirty="0"/>
          </a:p>
          <a:p>
            <a:r>
              <a:rPr lang="en-GB" sz="1800" dirty="0" smtClean="0"/>
              <a:t>https</a:t>
            </a:r>
            <a:r>
              <a:rPr lang="en-GB" sz="1800" dirty="0"/>
              <a:t>://</a:t>
            </a:r>
            <a:r>
              <a:rPr lang="en-GB" sz="1800" dirty="0" smtClean="0"/>
              <a:t>outlook.office365.com/api/v1.0/me/messages</a:t>
            </a:r>
          </a:p>
          <a:p>
            <a:r>
              <a:rPr lang="en-GB" sz="1800" dirty="0"/>
              <a:t>https://</a:t>
            </a:r>
            <a:r>
              <a:rPr lang="en-GB" sz="1800" dirty="0" smtClean="0"/>
              <a:t>outlook.office365.com/api/v1.0/me/folders/</a:t>
            </a:r>
            <a:r>
              <a:rPr lang="en-GB" sz="1800" dirty="0" smtClean="0">
                <a:solidFill>
                  <a:schemeClr val="bg1">
                    <a:lumMod val="50000"/>
                  </a:schemeClr>
                </a:solidFill>
              </a:rPr>
              <a:t>&lt;folder_id&gt;/</a:t>
            </a:r>
            <a:r>
              <a:rPr lang="en-GB" sz="1800" dirty="0" smtClean="0"/>
              <a:t>messages</a:t>
            </a:r>
            <a:endParaRPr lang="en-GB" sz="1800" dirty="0"/>
          </a:p>
          <a:p>
            <a:r>
              <a:rPr lang="en-GB" sz="1800" dirty="0" smtClean="0"/>
              <a:t>https://outlook.office365.com/api/v1.0/me/folders/drafts </a:t>
            </a:r>
          </a:p>
          <a:p>
            <a:r>
              <a:rPr lang="en-GB" sz="1800" dirty="0" smtClean="0"/>
              <a:t>https://outlook.office365.com/api/v1.0/me/folders/sentitems </a:t>
            </a:r>
          </a:p>
          <a:p>
            <a:r>
              <a:rPr lang="en-GB" sz="1800" dirty="0" smtClean="0"/>
              <a:t>https://outlook.office365.com/api/v1.0/me/folders/deleteditems</a:t>
            </a:r>
          </a:p>
          <a:p>
            <a:endParaRPr lang="en-GB" sz="1800" dirty="0" smtClean="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e/events</a:t>
            </a:r>
          </a:p>
          <a:p>
            <a:r>
              <a:rPr lang="en-US" sz="1800" dirty="0"/>
              <a:t>https://</a:t>
            </a:r>
            <a:r>
              <a:rPr lang="en-US" sz="1800" dirty="0" smtClean="0"/>
              <a:t>outlook.office365.com/</a:t>
            </a:r>
            <a:r>
              <a:rPr lang="en-GB" sz="1800" dirty="0" err="1"/>
              <a:t>api</a:t>
            </a:r>
            <a:r>
              <a:rPr lang="en-GB" sz="1800" dirty="0"/>
              <a:t>/v1.0/m</a:t>
            </a:r>
            <a:r>
              <a:rPr lang="en-US" sz="1800" dirty="0" smtClean="0"/>
              <a:t>e/events(</a:t>
            </a:r>
            <a:r>
              <a:rPr lang="en-US" sz="1800" dirty="0" smtClean="0">
                <a:solidFill>
                  <a:schemeClr val="bg1">
                    <a:lumMod val="50000"/>
                  </a:schemeClr>
                </a:solidFill>
              </a:rPr>
              <a:t>&lt;event_id&gt;</a:t>
            </a:r>
            <a:r>
              <a:rPr lang="en-US" sz="1800" dirty="0" smtClean="0"/>
              <a:t>)</a:t>
            </a:r>
            <a:endParaRPr lang="en-US" sz="1800" dirty="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e/calendar</a:t>
            </a:r>
            <a:endParaRPr lang="en-US" sz="1800" dirty="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e/calendar/events</a:t>
            </a:r>
            <a:endParaRPr lang="en-US" sz="1800" dirty="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e/calendars</a:t>
            </a:r>
            <a:r>
              <a:rPr lang="en-US" sz="1800" dirty="0"/>
              <a:t>(</a:t>
            </a:r>
            <a:r>
              <a:rPr lang="en-US" sz="1800" dirty="0">
                <a:solidFill>
                  <a:schemeClr val="bg1">
                    <a:lumMod val="50000"/>
                  </a:schemeClr>
                </a:solidFill>
              </a:rPr>
              <a:t>&lt;</a:t>
            </a:r>
            <a:r>
              <a:rPr lang="en-US" sz="1800" dirty="0" err="1">
                <a:solidFill>
                  <a:schemeClr val="bg1">
                    <a:lumMod val="50000"/>
                  </a:schemeClr>
                </a:solidFill>
              </a:rPr>
              <a:t>calendar_id</a:t>
            </a:r>
            <a:r>
              <a:rPr lang="en-US" sz="1800" dirty="0" smtClean="0">
                <a:solidFill>
                  <a:schemeClr val="bg1">
                    <a:lumMod val="50000"/>
                  </a:schemeClr>
                </a:solidFill>
              </a:rPr>
              <a:t>&gt;</a:t>
            </a:r>
            <a:r>
              <a:rPr lang="en-US" sz="1800" dirty="0" smtClean="0"/>
              <a:t>)/events</a:t>
            </a:r>
            <a:endParaRPr lang="en-GB" sz="1800" dirty="0"/>
          </a:p>
          <a:p>
            <a:endParaRPr lang="en-US" sz="1800" dirty="0" smtClean="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e/contacts</a:t>
            </a:r>
            <a:endParaRPr lang="en-US" sz="1800" dirty="0"/>
          </a:p>
          <a:p>
            <a:r>
              <a:rPr lang="en-US" sz="1800" dirty="0" smtClean="0"/>
              <a:t>https</a:t>
            </a:r>
            <a:r>
              <a:rPr lang="en-US" sz="1800" dirty="0"/>
              <a:t>://</a:t>
            </a:r>
            <a:r>
              <a:rPr lang="en-US" sz="1800" dirty="0" smtClean="0"/>
              <a:t>outlook.office365.com/</a:t>
            </a:r>
            <a:r>
              <a:rPr lang="en-GB" sz="1800" dirty="0" err="1" smtClean="0"/>
              <a:t>api</a:t>
            </a:r>
            <a:r>
              <a:rPr lang="en-GB" sz="1800" dirty="0" smtClean="0"/>
              <a:t>/v1.0/me</a:t>
            </a:r>
            <a:r>
              <a:rPr lang="en-US" sz="1800" dirty="0" smtClean="0"/>
              <a:t>/contacts(</a:t>
            </a:r>
            <a:r>
              <a:rPr lang="en-US" sz="1800" dirty="0" smtClean="0">
                <a:solidFill>
                  <a:schemeClr val="bg1">
                    <a:lumMod val="50000"/>
                  </a:schemeClr>
                </a:solidFill>
              </a:rPr>
              <a:t>&lt;contact_id&gt;</a:t>
            </a:r>
            <a:r>
              <a:rPr lang="en-US" sz="1800" dirty="0" smtClean="0"/>
              <a:t>)</a:t>
            </a:r>
          </a:p>
        </p:txBody>
      </p:sp>
    </p:spTree>
    <p:extLst>
      <p:ext uri="{BB962C8B-B14F-4D97-AF65-F5344CB8AC3E}">
        <p14:creationId xmlns:p14="http://schemas.microsoft.com/office/powerpoint/2010/main" val="122872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81386" y="2477048"/>
            <a:ext cx="7244467" cy="4266907"/>
          </a:xfrm>
          <a:prstGeom prst="rect">
            <a:avLst/>
          </a:prstGeom>
        </p:spPr>
      </p:pic>
      <p:sp>
        <p:nvSpPr>
          <p:cNvPr id="3" name="Title 2"/>
          <p:cNvSpPr>
            <a:spLocks noGrp="1"/>
          </p:cNvSpPr>
          <p:nvPr>
            <p:ph type="title"/>
          </p:nvPr>
        </p:nvSpPr>
        <p:spPr/>
        <p:txBody>
          <a:bodyPr/>
          <a:lstStyle/>
          <a:p>
            <a:r>
              <a:rPr lang="en-US" dirty="0" smtClean="0"/>
              <a:t>Reading Contacts using REST</a:t>
            </a:r>
            <a:endParaRPr lang="en-US" dirty="0"/>
          </a:p>
        </p:txBody>
      </p:sp>
      <p:sp>
        <p:nvSpPr>
          <p:cNvPr id="9" name="Text Placeholder 8"/>
          <p:cNvSpPr>
            <a:spLocks noGrp="1"/>
          </p:cNvSpPr>
          <p:nvPr>
            <p:ph type="body" sz="quarter" idx="10"/>
          </p:nvPr>
        </p:nvSpPr>
        <p:spPr>
          <a:xfrm>
            <a:off x="519112" y="1180671"/>
            <a:ext cx="11149013" cy="2043636"/>
          </a:xfrm>
        </p:spPr>
        <p:txBody>
          <a:bodyPr/>
          <a:lstStyle/>
          <a:p>
            <a:r>
              <a:rPr lang="en-US" sz="2400" dirty="0"/>
              <a:t>Send GET request to Contacts endpoint</a:t>
            </a:r>
          </a:p>
          <a:p>
            <a:r>
              <a:rPr lang="en-US" sz="2400" dirty="0"/>
              <a:t>Office 365 </a:t>
            </a:r>
            <a:r>
              <a:rPr lang="en-US" sz="2400" dirty="0" smtClean="0"/>
              <a:t>Exchange API only returns </a:t>
            </a:r>
            <a:r>
              <a:rPr lang="en-US" sz="2400" dirty="0"/>
              <a:t>JSON </a:t>
            </a:r>
            <a:r>
              <a:rPr lang="en-US" sz="2400" dirty="0" smtClean="0"/>
              <a:t>responses</a:t>
            </a:r>
            <a:endParaRPr lang="en-US" sz="2400" dirty="0"/>
          </a:p>
          <a:p>
            <a:r>
              <a:rPr lang="en-US" sz="2400" dirty="0"/>
              <a:t>Paging is accomplished </a:t>
            </a:r>
            <a:r>
              <a:rPr lang="en-US" sz="2400" dirty="0" smtClean="0"/>
              <a:t>using $skip and $top</a:t>
            </a:r>
            <a:endParaRPr lang="en-US" sz="2400" dirty="0"/>
          </a:p>
          <a:p>
            <a:endParaRPr lang="en-US" sz="24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5</a:t>
            </a:fld>
            <a:endParaRPr lang="en-US" dirty="0">
              <a:gradFill>
                <a:gsLst>
                  <a:gs pos="100000">
                    <a:srgbClr val="797A7D"/>
                  </a:gs>
                  <a:gs pos="0">
                    <a:srgbClr val="797A7D"/>
                  </a:gs>
                </a:gsLst>
                <a:lin ang="5400000" scaled="0"/>
              </a:gradFill>
            </a:endParaRPr>
          </a:p>
        </p:txBody>
      </p:sp>
      <p:grpSp>
        <p:nvGrpSpPr>
          <p:cNvPr id="17" name="Group 16"/>
          <p:cNvGrpSpPr/>
          <p:nvPr/>
        </p:nvGrpSpPr>
        <p:grpSpPr>
          <a:xfrm>
            <a:off x="5421720" y="4675355"/>
            <a:ext cx="4805476" cy="1464969"/>
            <a:chOff x="5530133" y="3799651"/>
            <a:chExt cx="5467350" cy="1644007"/>
          </a:xfrm>
        </p:grpSpPr>
        <p:cxnSp>
          <p:nvCxnSpPr>
            <p:cNvPr id="8" name="Straight Arrow Connector 7"/>
            <p:cNvCxnSpPr/>
            <p:nvPr/>
          </p:nvCxnSpPr>
          <p:spPr>
            <a:xfrm>
              <a:off x="5866176" y="3799651"/>
              <a:ext cx="454884" cy="125819"/>
            </a:xfrm>
            <a:prstGeom prst="straightConnector1">
              <a:avLst/>
            </a:prstGeom>
            <a:ln w="19050">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p:nvPicPr>
          <p:blipFill>
            <a:blip r:embed="rId4"/>
            <a:stretch>
              <a:fillRect/>
            </a:stretch>
          </p:blipFill>
          <p:spPr>
            <a:xfrm>
              <a:off x="5530133" y="4100633"/>
              <a:ext cx="5467350" cy="1343025"/>
            </a:xfrm>
            <a:prstGeom prst="rect">
              <a:avLst/>
            </a:prstGeom>
            <a:ln>
              <a:solidFill>
                <a:schemeClr val="bg1">
                  <a:lumMod val="50000"/>
                </a:schemeClr>
              </a:solidFill>
            </a:ln>
          </p:spPr>
        </p:pic>
      </p:grpSp>
    </p:spTree>
    <p:extLst>
      <p:ext uri="{BB962C8B-B14F-4D97-AF65-F5344CB8AC3E}">
        <p14:creationId xmlns:p14="http://schemas.microsoft.com/office/powerpoint/2010/main" val="2365253421"/>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Adding a new Contact</a:t>
            </a:r>
            <a:endParaRPr lang="en-US" dirty="0"/>
          </a:p>
        </p:txBody>
      </p:sp>
      <p:sp>
        <p:nvSpPr>
          <p:cNvPr id="2" name="Text Placeholder 1"/>
          <p:cNvSpPr>
            <a:spLocks noGrp="1"/>
          </p:cNvSpPr>
          <p:nvPr>
            <p:ph type="body" sz="quarter" idx="10"/>
          </p:nvPr>
        </p:nvSpPr>
        <p:spPr/>
        <p:txBody>
          <a:bodyPr/>
          <a:lstStyle/>
          <a:p>
            <a:r>
              <a:rPr lang="en-US" sz="3200" dirty="0" smtClean="0"/>
              <a:t>POST to Add endpoint</a:t>
            </a:r>
          </a:p>
          <a:p>
            <a:r>
              <a:rPr lang="en-US" sz="3200" dirty="0" smtClean="0"/>
              <a:t>Provide minimum of @</a:t>
            </a:r>
            <a:r>
              <a:rPr lang="en-US" sz="3200" dirty="0" err="1" smtClean="0"/>
              <a:t>data.type</a:t>
            </a:r>
            <a:r>
              <a:rPr lang="en-US" sz="3200" dirty="0" smtClean="0"/>
              <a:t> and </a:t>
            </a:r>
            <a:r>
              <a:rPr lang="en-US" sz="3200" dirty="0" err="1" smtClean="0"/>
              <a:t>GivenName</a:t>
            </a:r>
            <a:r>
              <a:rPr lang="en-US" sz="3200" dirty="0" smtClean="0"/>
              <a:t> property</a:t>
            </a:r>
            <a:endParaRPr lang="en-US" sz="32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6</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2"/>
          <a:stretch>
            <a:fillRect/>
          </a:stretch>
        </p:blipFill>
        <p:spPr>
          <a:xfrm>
            <a:off x="1539621" y="2561882"/>
            <a:ext cx="9109582" cy="3517821"/>
          </a:xfrm>
          <a:prstGeom prst="rect">
            <a:avLst/>
          </a:prstGeom>
        </p:spPr>
      </p:pic>
    </p:spTree>
    <p:extLst>
      <p:ext uri="{BB962C8B-B14F-4D97-AF65-F5344CB8AC3E}">
        <p14:creationId xmlns:p14="http://schemas.microsoft.com/office/powerpoint/2010/main" val="3752443927"/>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and Deleting a Specific Contact</a:t>
            </a:r>
            <a:endParaRPr lang="en-US" dirty="0"/>
          </a:p>
        </p:txBody>
      </p:sp>
      <p:sp>
        <p:nvSpPr>
          <p:cNvPr id="3" name="Text Placeholder 2"/>
          <p:cNvSpPr>
            <a:spLocks noGrp="1"/>
          </p:cNvSpPr>
          <p:nvPr>
            <p:ph type="body" sz="quarter" idx="10"/>
          </p:nvPr>
        </p:nvSpPr>
        <p:spPr/>
        <p:txBody>
          <a:bodyPr/>
          <a:lstStyle/>
          <a:p>
            <a:r>
              <a:rPr lang="en-US" sz="3200" dirty="0" smtClean="0"/>
              <a:t>Contact retrieved by calling </a:t>
            </a:r>
            <a:r>
              <a:rPr lang="en-US" sz="3200" b="1" dirty="0" err="1" smtClean="0"/>
              <a:t>GetById</a:t>
            </a:r>
            <a:r>
              <a:rPr lang="en-US" sz="3200" b="1" dirty="0" smtClean="0"/>
              <a:t>()</a:t>
            </a:r>
          </a:p>
          <a:p>
            <a:endParaRPr lang="en-US" sz="3200" dirty="0"/>
          </a:p>
          <a:p>
            <a:endParaRPr lang="en-US" sz="3200" dirty="0" smtClean="0"/>
          </a:p>
          <a:p>
            <a:pPr lvl="1"/>
            <a:endParaRPr lang="en-US" sz="1600" dirty="0" smtClean="0"/>
          </a:p>
          <a:p>
            <a:endParaRPr lang="en-US" sz="3200" dirty="0"/>
          </a:p>
          <a:p>
            <a:endParaRPr lang="en-US" sz="3200" dirty="0" smtClean="0"/>
          </a:p>
          <a:p>
            <a:r>
              <a:rPr lang="en-US" sz="3200" dirty="0" smtClean="0"/>
              <a:t>Contact deleted by calling </a:t>
            </a:r>
            <a:r>
              <a:rPr lang="en-US" sz="3200" b="1" dirty="0" err="1" smtClean="0"/>
              <a:t>DeleteAsync</a:t>
            </a:r>
            <a:r>
              <a:rPr lang="en-US" sz="3200" b="1" dirty="0" smtClean="0"/>
              <a:t>()</a:t>
            </a:r>
            <a:r>
              <a:rPr lang="en-US" sz="3200" dirty="0" smtClean="0"/>
              <a:t> on Contact object </a:t>
            </a:r>
            <a:endParaRPr lang="en-US" sz="32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7</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2"/>
          <a:stretch>
            <a:fillRect/>
          </a:stretch>
        </p:blipFill>
        <p:spPr>
          <a:xfrm>
            <a:off x="901039" y="5031661"/>
            <a:ext cx="4848225" cy="895350"/>
          </a:xfrm>
          <a:prstGeom prst="rect">
            <a:avLst/>
          </a:prstGeom>
          <a:ln>
            <a:solidFill>
              <a:schemeClr val="bg1">
                <a:lumMod val="50000"/>
              </a:schemeClr>
            </a:solidFill>
          </a:ln>
        </p:spPr>
      </p:pic>
      <p:pic>
        <p:nvPicPr>
          <p:cNvPr id="8" name="Picture 7"/>
          <p:cNvPicPr>
            <a:picLocks noChangeAspect="1"/>
          </p:cNvPicPr>
          <p:nvPr/>
        </p:nvPicPr>
        <p:blipFill>
          <a:blip r:embed="rId3"/>
          <a:stretch>
            <a:fillRect/>
          </a:stretch>
        </p:blipFill>
        <p:spPr>
          <a:xfrm>
            <a:off x="863115" y="1911497"/>
            <a:ext cx="6680686" cy="2434116"/>
          </a:xfrm>
          <a:prstGeom prst="rect">
            <a:avLst/>
          </a:prstGeom>
        </p:spPr>
      </p:pic>
    </p:spTree>
    <p:extLst>
      <p:ext uri="{BB962C8B-B14F-4D97-AF65-F5344CB8AC3E}">
        <p14:creationId xmlns:p14="http://schemas.microsoft.com/office/powerpoint/2010/main" val="2863587250"/>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a Contact</a:t>
            </a:r>
            <a:endParaRPr lang="en-US" dirty="0"/>
          </a:p>
        </p:txBody>
      </p:sp>
      <p:sp>
        <p:nvSpPr>
          <p:cNvPr id="3" name="Text Placeholder 2"/>
          <p:cNvSpPr>
            <a:spLocks noGrp="1"/>
          </p:cNvSpPr>
          <p:nvPr>
            <p:ph type="body" sz="quarter" idx="10"/>
          </p:nvPr>
        </p:nvSpPr>
        <p:spPr/>
        <p:txBody>
          <a:bodyPr/>
          <a:lstStyle/>
          <a:p>
            <a:r>
              <a:rPr lang="en-US" dirty="0" smtClean="0"/>
              <a:t>Call </a:t>
            </a:r>
            <a:r>
              <a:rPr lang="en-US" b="1" dirty="0" err="1" smtClean="0"/>
              <a:t>AddContactAsync</a:t>
            </a:r>
            <a:r>
              <a:rPr lang="en-US" b="1" dirty="0" smtClean="0"/>
              <a:t>()</a:t>
            </a:r>
            <a:r>
              <a:rPr lang="en-US" dirty="0" smtClean="0"/>
              <a:t> on Contacts collection</a:t>
            </a:r>
          </a:p>
          <a:p>
            <a:pPr lvl="1"/>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8</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66230" y="2469617"/>
            <a:ext cx="3391939" cy="3043830"/>
          </a:xfrm>
          <a:prstGeom prst="rect">
            <a:avLst/>
          </a:prstGeom>
        </p:spPr>
      </p:pic>
      <p:pic>
        <p:nvPicPr>
          <p:cNvPr id="7" name="Picture 6"/>
          <p:cNvPicPr>
            <a:picLocks noChangeAspect="1"/>
          </p:cNvPicPr>
          <p:nvPr/>
        </p:nvPicPr>
        <p:blipFill>
          <a:blip r:embed="rId3"/>
          <a:stretch>
            <a:fillRect/>
          </a:stretch>
        </p:blipFill>
        <p:spPr>
          <a:xfrm>
            <a:off x="1081385" y="2101021"/>
            <a:ext cx="5523951" cy="4653445"/>
          </a:xfrm>
          <a:prstGeom prst="rect">
            <a:avLst/>
          </a:prstGeom>
        </p:spPr>
      </p:pic>
    </p:spTree>
    <p:extLst>
      <p:ext uri="{BB962C8B-B14F-4D97-AF65-F5344CB8AC3E}">
        <p14:creationId xmlns:p14="http://schemas.microsoft.com/office/powerpoint/2010/main" val="2527423136"/>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Managing Contacts with Office 365 APIs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397787779"/>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797</Words>
  <Application>Microsoft Office PowerPoint</Application>
  <PresentationFormat>Custom</PresentationFormat>
  <Paragraphs>81</Paragraphs>
  <Slides>10</Slides>
  <Notes>4</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10</vt:i4>
      </vt:variant>
    </vt:vector>
  </HeadingPairs>
  <TitlesOfParts>
    <vt:vector size="21" baseType="lpstr">
      <vt:lpstr>Arial</vt:lpstr>
      <vt:lpstr>Calibri</vt:lpstr>
      <vt:lpstr>Consolas</vt:lpstr>
      <vt:lpstr>Courier New</vt:lpstr>
      <vt:lpstr>Segoe UI</vt:lpstr>
      <vt:lpstr>Segoe UI Light</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Outlook Services Client</vt:lpstr>
      <vt:lpstr>Office 365 APIs for Calendar, Mail and Contacts</vt:lpstr>
      <vt:lpstr>Contacts</vt:lpstr>
      <vt:lpstr>Office 365 Exchange REST APIs</vt:lpstr>
      <vt:lpstr>Reading Contacts using REST</vt:lpstr>
      <vt:lpstr>Adding a new Contact</vt:lpstr>
      <vt:lpstr>Getting and Deleting a Specific Contact</vt:lpstr>
      <vt:lpstr>Adding a Contact</vt:lpstr>
      <vt:lpstr>PowerPoint Presentation</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2015-01-15T17:41:00Z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